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67" r:id="rId5"/>
    <p:sldId id="263" r:id="rId6"/>
    <p:sldId id="268" r:id="rId7"/>
    <p:sldId id="269" r:id="rId8"/>
    <p:sldId id="261" r:id="rId9"/>
    <p:sldId id="264" r:id="rId10"/>
    <p:sldId id="265" r:id="rId11"/>
    <p:sldId id="266" r:id="rId12"/>
    <p:sldId id="273" r:id="rId13"/>
    <p:sldId id="272" r:id="rId14"/>
    <p:sldId id="270" r:id="rId15"/>
    <p:sldId id="274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4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66" d="100"/>
          <a:sy n="66" d="100"/>
        </p:scale>
        <p:origin x="93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BA168-C6A5-4E3A-BFEE-04E1B32576D7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B5B06-E889-4D6E-96F1-82F290EEE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1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82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B5B06-E889-4D6E-96F1-82F290EEE6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1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A751E-56D4-869E-EAB1-FF5E1864C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96EA46-B3DC-77B2-352F-83E56F478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809F10-C2F0-167D-9708-5833DF3B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DB903B-BCC2-3D7B-E8A4-07D283DE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A76A7D-AF08-C7CB-557D-1A384EFD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98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DB4CE-6FC2-358B-9170-9EA044C9A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A630C9-8737-5783-A380-014FE67EB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24C02B-7D68-BE3C-7E8E-E327C59BB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CAA33A-33B0-67EF-5EA3-35322B81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26F97B-BFB9-EB9D-EB7C-18E647A0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92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7F26EB2-89D6-C400-E0F3-6AF8BCFDA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007215-43D0-AD93-35C1-345ACDA07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8EA0D-609B-DFC2-A834-105C00E7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E4DA77-D0DA-FE90-9E0B-4F428FD8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FA9DF9-2582-48E4-8799-5C716420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9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2BE84-670F-FFB8-F463-97054102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B7C7C-0B2F-DA79-B1C7-A80D1D070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D9CFBA-139D-CFA7-6436-BD4F6582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119CE9-B0C3-8AC0-496F-9F87ED52D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B1345-936B-EECB-BCAF-FAD3A370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47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A1B88-1F9A-4C1C-DF1D-FB0B6D51D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4B4C45-5503-33B7-E63B-1D09AAD5A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190DB6-40B9-F19F-3A3F-42EB42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B44084-642F-DC37-71E6-EF43F7A12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758DC-5C24-675C-7846-D5C16A51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75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575DB-8169-A748-CD9F-F666D686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1E1D33-066A-5477-74BF-FCA0DE1CF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691D02-1AD1-9213-9D39-6B2C7F59E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14369F-4F91-AFB9-6C9F-0869163E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987B69-06DC-B089-3F45-59B8025E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669E25-66B2-5D93-C59F-CF76CE30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76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F04C8-6519-E085-2161-096ADDCA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0DC06-A3B4-B2FC-EA6C-CB106B2A9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124E20-2C5B-C6BD-4BDA-F92F75133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43202D-7E22-EE32-EF22-87574DD00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1DBEC7-828D-5615-BA38-F2874C521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AD9EFB-4E8A-C1E2-EC33-4EFAF66EF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7A7AB6-38D9-A950-9F90-DB7A8C54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551860-F1C1-543C-A9B2-9E3573F9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01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99B9E-384B-FC40-EED8-6A664EDA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A09C1-8F66-3657-5318-1E131109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8FC7F7-CE81-FF34-2574-32E926D1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12B063-A86A-9423-FFDB-A5E71A92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24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7ED737-57A1-AA81-0A0B-5F1DF27A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93982C-74E1-8DAE-0604-79B027A8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6C3F75-51CE-29FB-1766-BE027BEA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32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42E3E-A283-671C-E727-ABBC5CBC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5CAFA0-6727-3170-59DB-F4600776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27CD53-E13D-62CE-F593-FDF8FE414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B235C0-95A7-2E35-959C-E47BC8BE2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788145-AD80-0D26-BFAB-B6AA525EC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4DBA2F-1D30-7102-D8FD-BC53807A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81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7B319-5F0A-FD8B-40A5-218C60FE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EA5732-EFC1-8ED7-2DAB-BD806F8E0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73D060-2810-D8C7-A1E1-EC216FCB7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193995-1F01-04C0-B11C-3BF3D74B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F15B2B-5559-D2E0-5217-B9B4B0C4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EADB09-D407-B0E4-7803-500234E3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43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D0F95B-A3A0-965D-5503-06A46F5A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7D51EC-A809-6C7B-3FA6-3941D1757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4A56D4-0EEC-CDEF-9C0B-F17587891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F92-AEB5-4C1C-B93A-20809437FA35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15F161-58B8-2C00-BA82-70F26BBF0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70E755-1DAE-BFDF-E258-859727CA8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38FE3-DECC-4A60-B793-8912C20704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35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3.png"/><Relationship Id="rId2" Type="http://schemas.openxmlformats.org/officeDocument/2006/relationships/image" Target="../media/image42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1.GIF"/><Relationship Id="rId5" Type="http://schemas.openxmlformats.org/officeDocument/2006/relationships/image" Target="../media/image45.png"/><Relationship Id="rId15" Type="http://schemas.openxmlformats.org/officeDocument/2006/relationships/image" Target="../media/image52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GIF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DB661-CFDC-62E5-65E9-73340388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250" y="109188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Stardew Valley</a:t>
            </a:r>
            <a:endParaRPr lang="zh-CN" altLang="en-US" sz="66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B409B8-67FB-443A-B4B9-28C33CE53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7309" y="3818255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小组成员：</a:t>
            </a:r>
            <a:r>
              <a:rPr lang="en-US" altLang="zh-CN" sz="1800" dirty="0">
                <a:solidFill>
                  <a:schemeClr val="bg1"/>
                </a:solidFill>
              </a:rPr>
              <a:t>2252750</a:t>
            </a:r>
            <a:r>
              <a:rPr lang="zh-CN" altLang="en-US" sz="1800" dirty="0">
                <a:solidFill>
                  <a:schemeClr val="bg1"/>
                </a:solidFill>
              </a:rPr>
              <a:t>赵卓冰（组长） 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  2251356</a:t>
            </a:r>
            <a:r>
              <a:rPr lang="zh-CN" altLang="en-US" sz="1800" dirty="0">
                <a:solidFill>
                  <a:schemeClr val="bg1"/>
                </a:solidFill>
              </a:rPr>
              <a:t>高鑫 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      2251597</a:t>
            </a:r>
            <a:r>
              <a:rPr lang="zh-CN" altLang="en-US" sz="1800" dirty="0">
                <a:solidFill>
                  <a:schemeClr val="bg1"/>
                </a:solidFill>
              </a:rPr>
              <a:t>韦瑾钰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E5D024-E0B1-88B0-EE5B-3ADFB81A3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1" y="1136799"/>
            <a:ext cx="1383118" cy="13831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7BC94C1-F037-2DE2-9CA8-093E21E5A0A6}"/>
              </a:ext>
            </a:extLst>
          </p:cNvPr>
          <p:cNvSpPr txBox="1"/>
          <p:nvPr/>
        </p:nvSpPr>
        <p:spPr>
          <a:xfrm>
            <a:off x="152400" y="6400800"/>
            <a:ext cx="723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Github</a:t>
            </a:r>
            <a:r>
              <a:rPr lang="en-US" altLang="zh-CN" dirty="0">
                <a:solidFill>
                  <a:schemeClr val="bg1"/>
                </a:solidFill>
              </a:rPr>
              <a:t>: https://github.com/Notyourbing/Stardew_Valley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60B28C3-B11C-5180-ED13-51B15E827F9D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267FCE7-42A3-F283-2C58-32498B723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319BD9DF-8341-8817-065B-8426ED337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559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E38E-B719-5017-1A48-1260E709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ADDE7F8C-6EF9-36B3-3E90-3500B67CF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60" y="3221051"/>
            <a:ext cx="4886287" cy="248383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FA803CF-B787-B73E-BE91-87AF848B6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96" y="493825"/>
            <a:ext cx="3175085" cy="16323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73D0583-DDB6-C8C7-2443-AA618127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6" y="635386"/>
            <a:ext cx="5108989" cy="24146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C6A67C-C21C-E9E8-E8C2-AF3E6B50916B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B0885AC-C362-1CCE-7492-DD31C1BB4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0" y="4564111"/>
            <a:ext cx="2948165" cy="85702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9C8D2FC-133C-39B4-1525-D6FD83B7E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5" y="3776132"/>
            <a:ext cx="3151364" cy="82747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E484628-3F75-F8D5-AF19-04A9C4B0A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0" y="2969174"/>
            <a:ext cx="3438802" cy="91286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31CCD64-BE63-04E8-06D5-0D5C00A22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75" y="1932149"/>
            <a:ext cx="3817217" cy="173765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D9CDB1A-5E3D-83B6-88E2-555615272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4" y="5372725"/>
            <a:ext cx="3942637" cy="92251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69019FD-2AAE-4298-9E8E-20313D1A99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4" y="2393852"/>
            <a:ext cx="1878458" cy="62113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5498C0A-8C2F-370B-31F3-A6C2213B40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243" y="5226504"/>
            <a:ext cx="1407943" cy="1325563"/>
          </a:xfrm>
          <a:prstGeom prst="rect">
            <a:avLst/>
          </a:prstGeom>
        </p:spPr>
      </p:pic>
      <p:sp>
        <p:nvSpPr>
          <p:cNvPr id="42" name="标题 1">
            <a:extLst>
              <a:ext uri="{FF2B5EF4-FFF2-40B4-BE49-F238E27FC236}">
                <a16:creationId xmlns:a16="http://schemas.microsoft.com/office/drawing/2014/main" id="{CC71FC31-FCB8-D3A6-33F5-E441CF27287D}"/>
              </a:ext>
            </a:extLst>
          </p:cNvPr>
          <p:cNvSpPr txBox="1">
            <a:spLocks/>
          </p:cNvSpPr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类的设计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9EC2148-4F4D-A598-331B-12B5AB8E24B0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1A6B5F10-549E-AFCE-6A40-A9C16EED4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048A2BB1-64FC-4ED5-48E4-162CB7289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A9EAABAD-8200-1757-FD95-B5D8FFBF48EC}"/>
              </a:ext>
            </a:extLst>
          </p:cNvPr>
          <p:cNvSpPr txBox="1"/>
          <p:nvPr/>
        </p:nvSpPr>
        <p:spPr>
          <a:xfrm>
            <a:off x="8593652" y="247649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单例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E379C5D-5BC8-066D-C7E7-35AD3B1B9CE5}"/>
              </a:ext>
            </a:extLst>
          </p:cNvPr>
          <p:cNvGrpSpPr/>
          <p:nvPr/>
        </p:nvGrpSpPr>
        <p:grpSpPr>
          <a:xfrm>
            <a:off x="5188094" y="5422022"/>
            <a:ext cx="3405558" cy="1325563"/>
            <a:chOff x="4243150" y="4737773"/>
            <a:chExt cx="3749782" cy="1493339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BBE92F1-C9E2-C099-DCA7-D4EAC99A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150" y="4737773"/>
              <a:ext cx="1965039" cy="600428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29390BED-15D5-C651-4ABC-0841B7BFC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150" y="5338201"/>
              <a:ext cx="3272091" cy="811225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1EAD8816-3560-8685-D8A7-7DC73604E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9238" y="4737773"/>
              <a:ext cx="1878520" cy="615439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A3F32BB-4852-478A-0559-36F6136B1F1F}"/>
                </a:ext>
              </a:extLst>
            </p:cNvPr>
            <p:cNvSpPr/>
            <p:nvPr/>
          </p:nvSpPr>
          <p:spPr>
            <a:xfrm>
              <a:off x="4243150" y="4737773"/>
              <a:ext cx="3749782" cy="14933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5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B6260-79F6-F0E0-8A7A-B0B38891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837F38-5821-2468-FCBC-5DAD16CDD95A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3E97E6E-8D9F-718C-D628-E877B27D2A41}"/>
              </a:ext>
            </a:extLst>
          </p:cNvPr>
          <p:cNvSpPr txBox="1">
            <a:spLocks/>
          </p:cNvSpPr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遇到问题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28B42E-9BF8-D080-8CE3-AAD1C8076FCE}"/>
              </a:ext>
            </a:extLst>
          </p:cNvPr>
          <p:cNvSpPr txBox="1"/>
          <p:nvPr/>
        </p:nvSpPr>
        <p:spPr>
          <a:xfrm>
            <a:off x="328907" y="982771"/>
            <a:ext cx="86277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空指针问题：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i="0" dirty="0">
                <a:solidFill>
                  <a:srgbClr val="3B3B3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b="1" i="0" dirty="0">
                <a:solidFill>
                  <a:srgbClr val="3B3B3B"/>
                </a:solidFill>
                <a:effectLst/>
                <a:latin typeface="-apple-system"/>
              </a:rPr>
              <a:t>对象被过早释放；</a:t>
            </a:r>
            <a:r>
              <a:rPr lang="en-US" altLang="zh-CN" sz="1600" b="1" i="0" dirty="0">
                <a:solidFill>
                  <a:srgbClr val="3B3B3B"/>
                </a:solidFill>
                <a:effectLst/>
                <a:latin typeface="-apple-system"/>
              </a:rPr>
              <a:t>Cocos2d-x </a:t>
            </a:r>
            <a:r>
              <a:rPr lang="zh-CN" altLang="en-US" sz="1600" b="1" i="0" dirty="0">
                <a:solidFill>
                  <a:srgbClr val="3B3B3B"/>
                </a:solidFill>
                <a:effectLst/>
                <a:latin typeface="-apple-system"/>
              </a:rPr>
              <a:t>引用计数机制的正确使用；临时对象与作用域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野指针问题：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i="0" dirty="0">
                <a:solidFill>
                  <a:srgbClr val="3B3B3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b="1" i="0" dirty="0">
                <a:solidFill>
                  <a:srgbClr val="3B3B3B"/>
                </a:solidFill>
                <a:effectLst/>
                <a:latin typeface="-apple-system"/>
              </a:rPr>
              <a:t>单例生命周期管理；静态全局变量和对象；跨场景指针持有</a:t>
            </a:r>
            <a:endParaRPr lang="en-US" altLang="zh-CN" sz="1600" b="1" i="0" dirty="0">
              <a:solidFill>
                <a:srgbClr val="3B3B3B"/>
              </a:solidFill>
              <a:effectLst/>
              <a:latin typeface="-apple-system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3B3B3B"/>
              </a:solidFill>
              <a:latin typeface="-apple-system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50F891F-5DCA-2FFE-9865-7EA33754EF82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FBBAFFF6-B758-0150-2654-13AFF3C91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7EBC8DE7-F924-1C31-C8EC-7C123A1F3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A95597CE-5680-F130-88A0-A23F8FD3E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2" y="5277522"/>
            <a:ext cx="1382358" cy="138235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DBADFE5-3DC4-3C34-14C9-1304FD8DC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07" y="2308334"/>
            <a:ext cx="3413319" cy="157876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A56BD42-B74A-7623-EE34-02E28230DC0B}"/>
              </a:ext>
            </a:extLst>
          </p:cNvPr>
          <p:cNvSpPr txBox="1"/>
          <p:nvPr/>
        </p:nvSpPr>
        <p:spPr>
          <a:xfrm>
            <a:off x="354355" y="3895840"/>
            <a:ext cx="8666278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坐标转换问题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-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世界坐标系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- TMX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瓦点地图坐标：瓦片坐标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像素坐标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4B16726-C11D-27A4-952E-B119D5D14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562" y="4764116"/>
            <a:ext cx="5381144" cy="16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56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48C36-79BC-970D-F0C3-2D8FAD918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8F16985-04C3-4744-3239-E0CD1F7A79E0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E3E993E-0F83-F449-7C4C-ECA0F929A3E5}"/>
              </a:ext>
            </a:extLst>
          </p:cNvPr>
          <p:cNvSpPr txBox="1">
            <a:spLocks/>
          </p:cNvSpPr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遇到问题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9C4A9B-D64E-BCAE-739A-FF3A4C49E00F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7D5A7005-51EA-47AA-AABD-FA5D5490C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18A356F4-CA09-3DFA-C9B7-383E01DAA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F15AC564-0C29-1FD2-1447-DC6951F9A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2" y="5277522"/>
            <a:ext cx="1382358" cy="13823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2E227DB-133E-EC77-1D63-BA64BA71AF2D}"/>
              </a:ext>
            </a:extLst>
          </p:cNvPr>
          <p:cNvSpPr txBox="1"/>
          <p:nvPr/>
        </p:nvSpPr>
        <p:spPr>
          <a:xfrm>
            <a:off x="471714" y="1112631"/>
            <a:ext cx="5124792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代码的架构从高耦合到低耦合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最开始开发全都放在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FarmScene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中，可读性差，开发、扩展困难，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之后根据函数、模块的功能进行了合理划分，用一个个组件实现。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最终得到低耦合、拓展性强的代码架构。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CC8F3E-6F87-F537-65C6-F9326CD8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228" y="2382711"/>
            <a:ext cx="5708949" cy="12096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A83CB53-1DEE-2D05-A6E1-28BC010417C9}"/>
              </a:ext>
            </a:extLst>
          </p:cNvPr>
          <p:cNvSpPr txBox="1"/>
          <p:nvPr/>
        </p:nvSpPr>
        <p:spPr>
          <a:xfrm>
            <a:off x="6595496" y="1044727"/>
            <a:ext cx="391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代码的重构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</a:p>
          <a:p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B04A9B-8BA5-642A-AEC0-04398B105306}"/>
              </a:ext>
            </a:extLst>
          </p:cNvPr>
          <p:cNvSpPr txBox="1"/>
          <p:nvPr/>
        </p:nvSpPr>
        <p:spPr>
          <a:xfrm>
            <a:off x="6594124" y="3870365"/>
            <a:ext cx="457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思路：</a:t>
            </a:r>
            <a:endParaRPr lang="en-US" altLang="zh-CN" sz="1600" dirty="0"/>
          </a:p>
          <a:p>
            <a:r>
              <a:rPr lang="zh-CN" altLang="en-US" sz="1600" b="1" i="0" dirty="0">
                <a:solidFill>
                  <a:srgbClr val="3B3B3B"/>
                </a:solidFill>
                <a:effectLst/>
                <a:latin typeface="-apple-system"/>
              </a:rPr>
              <a:t>提前想好基类和派生类；</a:t>
            </a:r>
            <a:endParaRPr lang="en-US" altLang="zh-CN" sz="1600" b="1" i="0" dirty="0">
              <a:solidFill>
                <a:srgbClr val="3B3B3B"/>
              </a:solidFill>
              <a:effectLst/>
              <a:latin typeface="-apple-system"/>
            </a:endParaRPr>
          </a:p>
          <a:p>
            <a:r>
              <a:rPr lang="zh-CN" altLang="en-US" sz="1600" b="1" i="0" dirty="0">
                <a:solidFill>
                  <a:srgbClr val="3B3B3B"/>
                </a:solidFill>
                <a:effectLst/>
                <a:latin typeface="-apple-system"/>
              </a:rPr>
              <a:t>当发现相似类时，及时添加基类；</a:t>
            </a:r>
            <a:endParaRPr lang="en-US" altLang="zh-CN" sz="1600" b="1" i="0" dirty="0">
              <a:solidFill>
                <a:srgbClr val="3B3B3B"/>
              </a:solidFill>
              <a:effectLst/>
              <a:latin typeface="-apple-system"/>
            </a:endParaRPr>
          </a:p>
          <a:p>
            <a:r>
              <a:rPr lang="zh-CN" altLang="en-US" sz="1600" b="1" i="0" dirty="0">
                <a:solidFill>
                  <a:srgbClr val="3B3B3B"/>
                </a:solidFill>
                <a:effectLst/>
                <a:latin typeface="-apple-system"/>
              </a:rPr>
              <a:t>角色职责拆分（</a:t>
            </a:r>
            <a:r>
              <a:rPr lang="en-US" altLang="zh-CN" sz="1600" b="1" i="0" dirty="0">
                <a:solidFill>
                  <a:srgbClr val="3B3B3B"/>
                </a:solidFill>
                <a:effectLst/>
                <a:latin typeface="-apple-system"/>
              </a:rPr>
              <a:t>NPC</a:t>
            </a:r>
            <a:r>
              <a:rPr lang="zh-CN" altLang="en-US" sz="1600" b="1" i="0" dirty="0">
                <a:solidFill>
                  <a:srgbClr val="3B3B3B"/>
                </a:solidFill>
                <a:effectLst/>
                <a:latin typeface="-apple-system"/>
              </a:rPr>
              <a:t>、地图、玩家三者分离）</a:t>
            </a:r>
            <a:endParaRPr lang="en-US" altLang="zh-CN" sz="1600" b="1" dirty="0">
              <a:solidFill>
                <a:srgbClr val="3B3B3B"/>
              </a:solidFill>
              <a:latin typeface="-apple-system"/>
            </a:endParaRPr>
          </a:p>
          <a:p>
            <a:r>
              <a:rPr lang="en-US" altLang="zh-CN" sz="1600" b="1" i="0" dirty="0" err="1">
                <a:solidFill>
                  <a:srgbClr val="3B3B3B"/>
                </a:solidFill>
                <a:effectLst/>
                <a:latin typeface="-apple-system"/>
              </a:rPr>
              <a:t>SceneMap</a:t>
            </a:r>
            <a:r>
              <a:rPr lang="en-US" altLang="zh-CN" sz="1600" b="1" i="0" dirty="0">
                <a:solidFill>
                  <a:srgbClr val="3B3B3B"/>
                </a:solidFill>
                <a:effectLst/>
                <a:latin typeface="-apple-system"/>
              </a:rPr>
              <a:t> </a:t>
            </a:r>
            <a:r>
              <a:rPr lang="zh-CN" altLang="en-US" sz="1600" b="1" i="0" dirty="0">
                <a:solidFill>
                  <a:srgbClr val="3B3B3B"/>
                </a:solidFill>
                <a:effectLst/>
                <a:latin typeface="-apple-system"/>
              </a:rPr>
              <a:t>只负责交互逻辑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70823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4CA0E-6B1F-B67F-0F5A-F87AF47A5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381F6A-F52A-0702-69D5-628225861967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8DD2EFE-D599-F91E-B3BD-971B710B76C1}"/>
              </a:ext>
            </a:extLst>
          </p:cNvPr>
          <p:cNvSpPr txBox="1">
            <a:spLocks/>
          </p:cNvSpPr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遇到问题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24D127-77A3-B4A3-16B5-CC9D3D4445D8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B9E917F1-C984-9EEE-5618-D4930C221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EE453359-5017-B793-C4EA-29D85729E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6A0667EE-37DD-9050-357A-A6697D0D3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2" y="5277522"/>
            <a:ext cx="1382358" cy="138235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C1C0180-02BA-408A-E5BD-798F22F1553D}"/>
              </a:ext>
            </a:extLst>
          </p:cNvPr>
          <p:cNvSpPr txBox="1"/>
          <p:nvPr/>
        </p:nvSpPr>
        <p:spPr>
          <a:xfrm>
            <a:off x="419407" y="1099899"/>
            <a:ext cx="700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事件的同步与互斥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监控器对不同时期相同输入判断得到不同操作结果）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15148D-F14A-B748-6E9C-588AAE4C3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44" y="1499125"/>
            <a:ext cx="6016586" cy="15076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55BBE3-40F4-F290-0315-6172C0C58581}"/>
              </a:ext>
            </a:extLst>
          </p:cNvPr>
          <p:cNvSpPr txBox="1"/>
          <p:nvPr/>
        </p:nvSpPr>
        <p:spPr>
          <a:xfrm>
            <a:off x="554018" y="3266464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改进思路：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B8B213-3CC4-A417-CE61-72506804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656" y="3702800"/>
            <a:ext cx="4987074" cy="18120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2651818-9502-4154-ADA8-43577CC491EB}"/>
              </a:ext>
            </a:extLst>
          </p:cNvPr>
          <p:cNvSpPr txBox="1"/>
          <p:nvPr/>
        </p:nvSpPr>
        <p:spPr>
          <a:xfrm>
            <a:off x="6169511" y="336424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改进方法：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DC552C7-04B4-4B64-32EE-10D76AC24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851239"/>
            <a:ext cx="5906325" cy="11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2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D93D1-6005-4B8A-E74A-B6C2AECF0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A066586-EC77-96C9-E6E3-3D878FB931B9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5A26498-786F-BAAB-ACF4-8A2EB54957F1}"/>
              </a:ext>
            </a:extLst>
          </p:cNvPr>
          <p:cNvSpPr txBox="1">
            <a:spLocks/>
          </p:cNvSpPr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我们学到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1BC706-61B9-4154-5D99-CD97A79185DC}"/>
              </a:ext>
            </a:extLst>
          </p:cNvPr>
          <p:cNvSpPr txBox="1"/>
          <p:nvPr/>
        </p:nvSpPr>
        <p:spPr>
          <a:xfrm>
            <a:off x="911440" y="1036865"/>
            <a:ext cx="86277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B3B3B"/>
                </a:solidFill>
                <a:latin typeface="-apple-system"/>
              </a:rPr>
              <a:t>C++:</a:t>
            </a:r>
          </a:p>
          <a:p>
            <a:endParaRPr lang="en-US" altLang="zh-CN" b="1" dirty="0">
              <a:solidFill>
                <a:srgbClr val="3B3B3B"/>
              </a:solidFill>
              <a:latin typeface="-apple-system"/>
            </a:endParaRPr>
          </a:p>
          <a:p>
            <a:r>
              <a:rPr lang="en-US" altLang="zh-CN" b="1" dirty="0">
                <a:solidFill>
                  <a:srgbClr val="3B3B3B"/>
                </a:solidFill>
                <a:latin typeface="-apple-system"/>
              </a:rPr>
              <a:t>C++11</a:t>
            </a:r>
            <a:r>
              <a:rPr lang="zh-CN" altLang="en-US" b="1" dirty="0">
                <a:solidFill>
                  <a:srgbClr val="3B3B3B"/>
                </a:solidFill>
                <a:latin typeface="-apple-system"/>
              </a:rPr>
              <a:t>新特性</a:t>
            </a:r>
            <a:endParaRPr lang="en-US" altLang="zh-CN" b="1" dirty="0">
              <a:solidFill>
                <a:srgbClr val="3B3B3B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B3B3B"/>
                </a:solidFill>
                <a:latin typeface="-apple-system"/>
              </a:rPr>
              <a:t>Auto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B3B3B"/>
                </a:solidFill>
                <a:latin typeface="-apple-system"/>
              </a:rPr>
              <a:t>dynamic_cast</a:t>
            </a:r>
            <a:r>
              <a:rPr lang="en-US" altLang="zh-CN" dirty="0">
                <a:solidFill>
                  <a:srgbClr val="3B3B3B"/>
                </a:solidFill>
                <a:latin typeface="-apple-system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B3B3B"/>
                </a:solidFill>
                <a:latin typeface="-apple-system"/>
              </a:rPr>
              <a:t>lambda</a:t>
            </a:r>
            <a:r>
              <a:rPr lang="zh-CN" altLang="en-US" dirty="0">
                <a:solidFill>
                  <a:srgbClr val="3B3B3B"/>
                </a:solidFill>
                <a:latin typeface="-apple-system"/>
              </a:rPr>
              <a:t>表达式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B3B3B"/>
                </a:solidFill>
                <a:latin typeface="-apple-system"/>
              </a:rPr>
              <a:t>override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B3B3B"/>
                </a:solidFill>
                <a:latin typeface="-apple-system"/>
              </a:rPr>
              <a:t>cosntexpr</a:t>
            </a:r>
            <a:endParaRPr lang="en-US" altLang="zh-CN" dirty="0">
              <a:solidFill>
                <a:srgbClr val="3B3B3B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B3B3B"/>
                </a:solidFill>
                <a:latin typeface="-apple-system"/>
              </a:rPr>
              <a:t>枚举类 安全</a:t>
            </a:r>
            <a:endParaRPr lang="en-US" altLang="zh-CN" dirty="0">
              <a:solidFill>
                <a:srgbClr val="3B3B3B"/>
              </a:solidFill>
              <a:latin typeface="-apple-system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3B3B3B"/>
                </a:solidFill>
                <a:latin typeface="-apple-system"/>
              </a:rPr>
              <a:t>面向对象编程（</a:t>
            </a:r>
            <a:r>
              <a:rPr lang="en-US" altLang="zh-CN" b="1" dirty="0">
                <a:solidFill>
                  <a:srgbClr val="3B3B3B"/>
                </a:solidFill>
                <a:latin typeface="-apple-system"/>
              </a:rPr>
              <a:t>OOP</a:t>
            </a:r>
            <a:r>
              <a:rPr lang="zh-CN" altLang="en-US" b="1" dirty="0">
                <a:solidFill>
                  <a:srgbClr val="3B3B3B"/>
                </a:solidFill>
                <a:latin typeface="-apple-system"/>
              </a:rPr>
              <a:t>）</a:t>
            </a:r>
            <a:endParaRPr lang="en-US" altLang="zh-CN" b="1" dirty="0">
              <a:solidFill>
                <a:srgbClr val="3B3B3B"/>
              </a:solidFill>
              <a:latin typeface="-apple-system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B3B3B"/>
                </a:solidFill>
                <a:latin typeface="-apple-system"/>
              </a:rPr>
              <a:t>封装</a:t>
            </a:r>
            <a:endParaRPr lang="en-US" altLang="zh-CN" dirty="0">
              <a:solidFill>
                <a:srgbClr val="3B3B3B"/>
              </a:solidFill>
              <a:latin typeface="-apple-system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B3B3B"/>
                </a:solidFill>
                <a:latin typeface="-apple-system"/>
              </a:rPr>
              <a:t>继承</a:t>
            </a:r>
            <a:endParaRPr lang="en-US" altLang="zh-CN" dirty="0">
              <a:solidFill>
                <a:srgbClr val="3B3B3B"/>
              </a:solidFill>
              <a:latin typeface="-apple-system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B3B3B"/>
                </a:solidFill>
                <a:latin typeface="-apple-system"/>
              </a:rPr>
              <a:t>多态</a:t>
            </a:r>
            <a:endParaRPr lang="en-US" altLang="zh-CN" dirty="0">
              <a:solidFill>
                <a:srgbClr val="3B3B3B"/>
              </a:solidFill>
              <a:latin typeface="-apple-system"/>
            </a:endParaRPr>
          </a:p>
          <a:p>
            <a:pPr indent="-34290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3B3B3B"/>
              </a:solidFill>
              <a:latin typeface="-apple-system"/>
            </a:endParaRPr>
          </a:p>
          <a:p>
            <a:r>
              <a:rPr lang="zh-CN" altLang="en-US" b="1" dirty="0">
                <a:solidFill>
                  <a:srgbClr val="3B3B3B"/>
                </a:solidFill>
                <a:latin typeface="-apple-system"/>
              </a:rPr>
              <a:t>范式编程</a:t>
            </a:r>
            <a:endParaRPr lang="en-US" altLang="zh-CN" b="1" dirty="0">
              <a:solidFill>
                <a:srgbClr val="3B3B3B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3B3B3B"/>
                </a:solidFill>
                <a:latin typeface="-apple-system"/>
              </a:rPr>
              <a:t>通过模板 </a:t>
            </a:r>
            <a:r>
              <a:rPr lang="en-US" altLang="zh-CN" dirty="0">
                <a:solidFill>
                  <a:srgbClr val="3B3B3B"/>
                </a:solidFill>
                <a:latin typeface="-apple-system"/>
              </a:rPr>
              <a:t>(Template) </a:t>
            </a:r>
            <a:r>
              <a:rPr lang="zh-CN" altLang="en-US" dirty="0">
                <a:solidFill>
                  <a:srgbClr val="3B3B3B"/>
                </a:solidFill>
                <a:latin typeface="-apple-system"/>
              </a:rPr>
              <a:t>将通用算法与数据结构进行抽象，从而对任意类型都可复用。具有灵活性、高效率、整洁性。</a:t>
            </a:r>
            <a:endParaRPr lang="en-US" altLang="zh-CN" dirty="0">
              <a:solidFill>
                <a:srgbClr val="3B3B3B"/>
              </a:solidFill>
              <a:latin typeface="-apple-system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4CD6FD-A679-18EA-ED85-8E153DE79386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2155259-CE6B-38C0-2654-18450CC7F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726C23B8-3B6E-F7C5-FBD5-1454C9CD15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65272E4-BE15-9B79-2AC8-D07934A2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119" y="5314278"/>
            <a:ext cx="1264881" cy="14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DCD5-D7CA-8D77-C14E-87FAFD76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7ADC14B-8376-DED0-735C-71D3ECF2BCB5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8CCF120-0280-03AD-3F70-0A09916A3BAD}"/>
              </a:ext>
            </a:extLst>
          </p:cNvPr>
          <p:cNvSpPr txBox="1">
            <a:spLocks/>
          </p:cNvSpPr>
          <p:nvPr/>
        </p:nvSpPr>
        <p:spPr>
          <a:xfrm>
            <a:off x="234043" y="-56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我们学到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AA1FEA-FBD0-39E0-DFFA-8BC0D2F26104}"/>
              </a:ext>
            </a:extLst>
          </p:cNvPr>
          <p:cNvSpPr txBox="1"/>
          <p:nvPr/>
        </p:nvSpPr>
        <p:spPr>
          <a:xfrm>
            <a:off x="345383" y="1036865"/>
            <a:ext cx="8627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3B3B3B"/>
                </a:solidFill>
                <a:latin typeface="-apple-system"/>
              </a:rPr>
              <a:t>cocos2d: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82BDF30-ABFF-64A7-239E-3411F4AEA9B0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A464AB9-E6D8-54D8-AF1A-FCE9CD692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4B815CFD-7F22-55FE-BDF4-51E0869ED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C77070B-B165-69DE-329F-0B66761DE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119" y="5314278"/>
            <a:ext cx="1264881" cy="1450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D7D5AF-64CA-430F-7239-FC7DCF759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3" y="1603890"/>
            <a:ext cx="6743411" cy="21912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01FCD2-0A51-E971-5883-7E1DA44414F3}"/>
              </a:ext>
            </a:extLst>
          </p:cNvPr>
          <p:cNvSpPr txBox="1"/>
          <p:nvPr/>
        </p:nvSpPr>
        <p:spPr>
          <a:xfrm>
            <a:off x="345383" y="4042228"/>
            <a:ext cx="155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合作开发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1EFF1E-86AA-4DE0-D626-9768334EB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43" y="4584354"/>
            <a:ext cx="6903068" cy="18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9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44B41-4147-F2FA-0C9F-85715159F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98F9A-7ECA-B080-FED3-16BBF425D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0334" y="141825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Segoe UI Black" panose="020B0A02040204020203" pitchFamily="34" charset="0"/>
              </a:rPr>
              <a:t>Thanks</a:t>
            </a:r>
            <a:br>
              <a:rPr lang="en-US" altLang="zh-CN" sz="6600" dirty="0">
                <a:solidFill>
                  <a:schemeClr val="bg1"/>
                </a:solidFill>
                <a:latin typeface="Segoe UI Black" panose="020B0A02040204020203" pitchFamily="34" charset="0"/>
              </a:rPr>
            </a:br>
            <a:r>
              <a:rPr lang="en-US" altLang="zh-CN" sz="6600" dirty="0">
                <a:solidFill>
                  <a:schemeClr val="bg1"/>
                </a:solidFill>
                <a:latin typeface="Segoe UI Black" panose="020B0A02040204020203" pitchFamily="34" charset="0"/>
              </a:rPr>
              <a:t>				</a:t>
            </a:r>
            <a:r>
              <a:rPr lang="zh-CN" altLang="en-US" sz="3600" b="1" dirty="0">
                <a:solidFill>
                  <a:schemeClr val="bg1"/>
                </a:solidFill>
                <a:latin typeface="Segoe UI Black" panose="020B0A02040204020203" pitchFamily="34" charset="0"/>
              </a:rPr>
              <a:t>恳请批评指正</a:t>
            </a:r>
            <a:endParaRPr lang="zh-CN" altLang="en-US" sz="4000" b="1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EEBD37-48CA-E265-F401-51FFEDC25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1" y="1136799"/>
            <a:ext cx="1383118" cy="13831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4240CFA-233C-2EBC-54EA-9C51DB4E3530}"/>
              </a:ext>
            </a:extLst>
          </p:cNvPr>
          <p:cNvSpPr txBox="1"/>
          <p:nvPr/>
        </p:nvSpPr>
        <p:spPr>
          <a:xfrm>
            <a:off x="152400" y="6400800"/>
            <a:ext cx="723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Github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: https://github.com/Notyourbing/Stardew_Valley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7BA1A5-9FA7-A88B-F281-260C033789D6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B8A4A82-0DEB-E4F4-DDD3-47DE7A552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9D380F51-1DAC-0473-202D-97D67EB6F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副标题 2">
            <a:extLst>
              <a:ext uri="{FF2B5EF4-FFF2-40B4-BE49-F238E27FC236}">
                <a16:creationId xmlns:a16="http://schemas.microsoft.com/office/drawing/2014/main" id="{CA2F44D8-DE75-435F-ED19-385942F793F1}"/>
              </a:ext>
            </a:extLst>
          </p:cNvPr>
          <p:cNvSpPr txBox="1">
            <a:spLocks/>
          </p:cNvSpPr>
          <p:nvPr/>
        </p:nvSpPr>
        <p:spPr>
          <a:xfrm>
            <a:off x="3517309" y="381825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小组成员：</a:t>
            </a:r>
            <a:r>
              <a:rPr lang="en-US" altLang="zh-CN" sz="1800" dirty="0">
                <a:solidFill>
                  <a:schemeClr val="bg1"/>
                </a:solidFill>
              </a:rPr>
              <a:t>2252750</a:t>
            </a:r>
            <a:r>
              <a:rPr lang="zh-CN" altLang="en-US" sz="1800" dirty="0">
                <a:solidFill>
                  <a:schemeClr val="bg1"/>
                </a:solidFill>
              </a:rPr>
              <a:t>赵卓冰（组长） 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  2251356</a:t>
            </a:r>
            <a:r>
              <a:rPr lang="zh-CN" altLang="en-US" sz="1800" dirty="0">
                <a:solidFill>
                  <a:schemeClr val="bg1"/>
                </a:solidFill>
              </a:rPr>
              <a:t>高鑫 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      2251597</a:t>
            </a:r>
            <a:r>
              <a:rPr lang="zh-CN" altLang="en-US" sz="1800" dirty="0">
                <a:solidFill>
                  <a:schemeClr val="bg1"/>
                </a:solidFill>
              </a:rPr>
              <a:t>韦瑾钰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027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45005-1370-A11A-F46D-D33BF6D4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A92058-168D-A46E-C368-E2BE38E86259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CB4BF3-1C66-8083-96E1-0F5C76DBCE37}"/>
              </a:ext>
            </a:extLst>
          </p:cNvPr>
          <p:cNvSpPr txBox="1"/>
          <p:nvPr/>
        </p:nvSpPr>
        <p:spPr>
          <a:xfrm>
            <a:off x="2854642" y="406340"/>
            <a:ext cx="273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0" dirty="0">
                <a:effectLst/>
                <a:latin typeface="-apple-system"/>
              </a:rPr>
              <a:t>星露谷物语类游戏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A81C5F-58AA-2B36-A702-3E7509FC7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16" y="457167"/>
            <a:ext cx="5353684" cy="3493845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1D0079C1-8CDB-4533-1A20-1C184F1399CF}"/>
              </a:ext>
            </a:extLst>
          </p:cNvPr>
          <p:cNvGrpSpPr/>
          <p:nvPr/>
        </p:nvGrpSpPr>
        <p:grpSpPr>
          <a:xfrm>
            <a:off x="241300" y="4203116"/>
            <a:ext cx="11224986" cy="2523393"/>
            <a:chOff x="6305554" y="3812981"/>
            <a:chExt cx="5600697" cy="3045019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B5DF851-C50A-7238-8ABE-8BA62F183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365"/>
            <a:stretch/>
          </p:blipFill>
          <p:spPr>
            <a:xfrm>
              <a:off x="6305554" y="3812981"/>
              <a:ext cx="5600697" cy="304501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713FEA9-B695-CAEF-41F3-42F5D3E9926E}"/>
                </a:ext>
              </a:extLst>
            </p:cNvPr>
            <p:cNvSpPr txBox="1"/>
            <p:nvPr/>
          </p:nvSpPr>
          <p:spPr>
            <a:xfrm>
              <a:off x="6604632" y="4091998"/>
              <a:ext cx="5136517" cy="2353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0" dirty="0">
                  <a:effectLst/>
                  <a:latin typeface="-apple-system"/>
                </a:rPr>
                <a:t>本项目是一个基于</a:t>
              </a:r>
              <a:r>
                <a:rPr lang="en-US" altLang="zh-CN" sz="2000" b="0" dirty="0">
                  <a:effectLst/>
                  <a:latin typeface="-apple-system"/>
                </a:rPr>
                <a:t>《</a:t>
              </a:r>
              <a:r>
                <a:rPr lang="zh-CN" altLang="en-US" sz="2000" b="0" dirty="0">
                  <a:effectLst/>
                  <a:latin typeface="-apple-system"/>
                </a:rPr>
                <a:t>星露谷物语</a:t>
              </a:r>
              <a:r>
                <a:rPr lang="en-US" altLang="zh-CN" sz="2000" b="0" dirty="0">
                  <a:effectLst/>
                  <a:latin typeface="-apple-system"/>
                </a:rPr>
                <a:t>》</a:t>
              </a:r>
              <a:r>
                <a:rPr lang="zh-CN" altLang="en-US" sz="2000" b="0" dirty="0">
                  <a:effectLst/>
                  <a:latin typeface="-apple-system"/>
                </a:rPr>
                <a:t>玩法的模拟经营类游戏，玩家通过种植农作物、养殖动物、与村民互动等日常活动来逐步建设并经营自己的农场。游戏的核心玩法包括农业、养殖、钓鱼、社交、探险、技能升级等。</a:t>
              </a:r>
              <a:endParaRPr lang="zh-CN" altLang="en-US" sz="2000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3FFF884-718A-715B-1291-9A5F6DE02EC4}"/>
              </a:ext>
            </a:extLst>
          </p:cNvPr>
          <p:cNvSpPr txBox="1"/>
          <p:nvPr/>
        </p:nvSpPr>
        <p:spPr>
          <a:xfrm>
            <a:off x="534171" y="1414688"/>
            <a:ext cx="429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effectLst/>
                <a:latin typeface="-apple-system"/>
              </a:rPr>
              <a:t>引擎</a:t>
            </a:r>
            <a:r>
              <a:rPr lang="en-US" altLang="zh-CN" b="0" i="0" dirty="0">
                <a:effectLst/>
                <a:latin typeface="-apple-system"/>
              </a:rPr>
              <a:t>: Cocos2d-x</a:t>
            </a:r>
          </a:p>
          <a:p>
            <a:pPr algn="l"/>
            <a:r>
              <a:rPr lang="zh-CN" altLang="en-US" b="1" i="0" dirty="0">
                <a:effectLst/>
                <a:latin typeface="-apple-system"/>
              </a:rPr>
              <a:t>开发语言</a:t>
            </a:r>
            <a:r>
              <a:rPr lang="en-US" altLang="zh-CN" b="0" i="0" dirty="0">
                <a:effectLst/>
                <a:latin typeface="-apple-system"/>
              </a:rPr>
              <a:t>: C++</a:t>
            </a:r>
          </a:p>
          <a:p>
            <a:pPr algn="l"/>
            <a:r>
              <a:rPr lang="zh-CN" altLang="en-US" b="1" i="0" dirty="0">
                <a:effectLst/>
                <a:latin typeface="-apple-system"/>
              </a:rPr>
              <a:t>开发环境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  <a:r>
              <a:rPr lang="en-US" altLang="zh-CN" b="0" i="0" dirty="0">
                <a:effectLst/>
                <a:latin typeface="-apple-system"/>
              </a:rPr>
              <a:t>VS 2022; Cocos2d-x-3.17.2</a:t>
            </a:r>
          </a:p>
          <a:p>
            <a:pPr algn="l"/>
            <a:r>
              <a:rPr lang="zh-CN" altLang="en-US" b="1" i="0" dirty="0">
                <a:effectLst/>
                <a:latin typeface="-apple-system"/>
              </a:rPr>
              <a:t>平台</a:t>
            </a:r>
            <a:r>
              <a:rPr lang="en-US" altLang="zh-CN" b="0" i="0" dirty="0">
                <a:effectLst/>
                <a:latin typeface="-apple-system"/>
              </a:rPr>
              <a:t>: PC (Windows)</a:t>
            </a:r>
          </a:p>
          <a:p>
            <a:pPr algn="l"/>
            <a:r>
              <a:rPr lang="zh-CN" altLang="en-US" b="1" i="0" dirty="0">
                <a:effectLst/>
                <a:latin typeface="-apple-system"/>
              </a:rPr>
              <a:t>游戏类型</a:t>
            </a:r>
            <a:r>
              <a:rPr lang="en-US" altLang="zh-CN" b="0" i="0" dirty="0">
                <a:effectLst/>
                <a:latin typeface="-apple-system"/>
              </a:rPr>
              <a:t>: </a:t>
            </a:r>
            <a:r>
              <a:rPr lang="zh-CN" altLang="en-US" b="0" i="0" dirty="0">
                <a:effectLst/>
                <a:latin typeface="-apple-system"/>
              </a:rPr>
              <a:t>模拟经营，角色扮演（</a:t>
            </a:r>
            <a:r>
              <a:rPr lang="en-US" altLang="zh-CN" b="0" i="0" dirty="0">
                <a:effectLst/>
                <a:latin typeface="-apple-system"/>
              </a:rPr>
              <a:t>RPG</a:t>
            </a:r>
            <a:r>
              <a:rPr lang="zh-CN" altLang="en-US" b="0" i="0" dirty="0">
                <a:effectLst/>
                <a:latin typeface="-apple-system"/>
              </a:rPr>
              <a:t>）</a:t>
            </a:r>
          </a:p>
          <a:p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FAFB1BC-01FB-522F-1380-A8E46668F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9" y="3594732"/>
            <a:ext cx="2600030" cy="646622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F54EC50-1E1D-DCE9-4039-C769842E1942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29696488-8E51-BF23-5396-607118A53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C1A11A23-5365-BD85-F1F8-E86BC161C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886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FF7CB-F25E-07C6-3BC6-D0C5357F8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82320-21CC-B972-DDA8-22A924F5B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贡献与分工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D9ABA1-F9E9-2FF7-0B32-7DE4BF8E466A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ECC2FB-DCAC-1030-1428-18DBAC0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7" y="1190171"/>
            <a:ext cx="3530442" cy="4078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4F2F91-4142-C09E-1F25-73158AC2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742" y="1118214"/>
            <a:ext cx="3736772" cy="42825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42E203-41DE-9443-008A-E3A584389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395" y="1118213"/>
            <a:ext cx="3031347" cy="4379509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A619BDE1-9943-CF7B-69D7-578F59C9C6A3}"/>
              </a:ext>
            </a:extLst>
          </p:cNvPr>
          <p:cNvGrpSpPr/>
          <p:nvPr/>
        </p:nvGrpSpPr>
        <p:grpSpPr>
          <a:xfrm>
            <a:off x="3657585" y="6276520"/>
            <a:ext cx="8318826" cy="546100"/>
            <a:chOff x="442685" y="6051550"/>
            <a:chExt cx="8318826" cy="54610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6BD23FE-DFE4-72BF-4A5A-4F7A2F7AA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85" y="6051550"/>
              <a:ext cx="3862940" cy="5461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4A084FA-38A0-7B03-6940-88FD55A8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571" y="6051550"/>
              <a:ext cx="3862940" cy="546100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591EC28-1441-A6A3-1C6B-45BE82C355B6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6496CBE0-B4EB-D3D8-2FD0-7B96E5672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BF24E690-4E7C-1853-F42A-804359C9B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30201FB-E2D8-11BB-8887-DDBB8BA62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431" y="5467494"/>
            <a:ext cx="2777474" cy="9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8B1E4-44A0-6BEC-44B5-D6445C092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4A8C3-0071-7DE4-D871-634D98CE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7CC06A-3042-E58C-1518-52AC5C174A65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3879E7-8C05-49AC-03A0-86DDE0CA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55" y="1067318"/>
            <a:ext cx="7135359" cy="33977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6FAABE-F8F2-D678-D57E-3B691B85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84" y="4576742"/>
            <a:ext cx="7525657" cy="15868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1449FA-13B7-DD86-C6C6-0F57B427B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817" y="5315945"/>
            <a:ext cx="1335456" cy="1325563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416B56-FE70-D854-E2DC-D5AF5F158D87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93F10C6-C18A-C203-CAAF-E53C90ACAD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71AFE840-3053-7FC6-55AD-E958FE4F2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011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3CE53-7A55-D58F-8139-91192F830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3BB4933-B1A3-9DCC-640D-3865066D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/>
        </p:blipFill>
        <p:spPr>
          <a:xfrm>
            <a:off x="5622470" y="1627188"/>
            <a:ext cx="5466983" cy="4318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E915E76-6AB4-0A2F-59B7-5829044F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660D5C-763C-9F58-AFB6-4C323B7EFF66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441AFD-6F19-8D55-3D11-98A2EC93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696"/>
          <a:stretch/>
        </p:blipFill>
        <p:spPr>
          <a:xfrm>
            <a:off x="231800" y="1010331"/>
            <a:ext cx="5267299" cy="41031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A9AC0C-D310-38AF-05D1-49A987185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85" y="5515957"/>
            <a:ext cx="1306512" cy="1211459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7F717B-0464-F2FE-7A8D-56E331020F74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62D0A735-9A9E-5EFA-1FD9-6C42064F0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51843DED-F8FA-7285-B61E-999AACD48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946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A80BE-8C62-FFD8-5816-1AF36488B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2BE0C-A865-ACA8-EF4A-BED1354C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B0EABB-A069-5D1B-DDA9-B283C5CE1802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12402B-2EBE-C110-F5AA-EEC33122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350"/>
          <a:stretch/>
        </p:blipFill>
        <p:spPr>
          <a:xfrm>
            <a:off x="529558" y="2846744"/>
            <a:ext cx="7287732" cy="36785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48C8AA5-7DA5-D61C-8C01-08C497E5D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85" y="5515957"/>
            <a:ext cx="1306512" cy="12114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A0917F-E6FD-5260-8876-F525B962A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147" y="617406"/>
            <a:ext cx="7195777" cy="45605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27AEFA4-1EFA-0C0E-F543-D83F3C9931F5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7C034FD-7A1B-5ED4-732A-B68123769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C520462-409C-E775-F258-700F8EBAF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A1237B7-A0A7-3B99-9B95-4DAAB01B478F}"/>
              </a:ext>
            </a:extLst>
          </p:cNvPr>
          <p:cNvSpPr txBox="1"/>
          <p:nvPr/>
        </p:nvSpPr>
        <p:spPr>
          <a:xfrm>
            <a:off x="650078" y="1977078"/>
            <a:ext cx="3770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通过以下流程，本项目有效地降低了合并冲突的风险，并保证了多人协作开发的效率和代码质量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7B5B6E9-BE23-FE30-BD00-1884F68AC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60" y="1169988"/>
            <a:ext cx="2257740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14650-FAB8-A38A-1324-8FC1E852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A88545-49C9-699B-512B-A455685C9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9" y="1831975"/>
            <a:ext cx="4608067" cy="44657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3A58C01-454A-2656-B6D2-202022AC2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F777C9-9C36-50C6-1E67-D1C44B4E09B5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613BAA-C940-7728-C787-A9118B6A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774"/>
          <a:stretch/>
        </p:blipFill>
        <p:spPr>
          <a:xfrm>
            <a:off x="241300" y="969810"/>
            <a:ext cx="8053614" cy="66738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5B6880C-6EBC-2064-3F33-133E74A56416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E5A0D54-13ED-3ED9-6939-228874C33C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61651116-FA45-8FDD-9BF5-7FA113ED6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F18FEC51-B8B6-27CD-015D-EA9D57438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85" y="5515957"/>
            <a:ext cx="1306512" cy="12114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554BCD-854E-67D7-B803-A6E4E1F63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429000"/>
            <a:ext cx="5834061" cy="159543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9433D8F-6012-919A-D773-61C38CE578D1}"/>
              </a:ext>
            </a:extLst>
          </p:cNvPr>
          <p:cNvSpPr txBox="1"/>
          <p:nvPr/>
        </p:nvSpPr>
        <p:spPr>
          <a:xfrm>
            <a:off x="6180268" y="290780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项目结构清晰规范</a:t>
            </a:r>
          </a:p>
        </p:txBody>
      </p:sp>
    </p:spTree>
    <p:extLst>
      <p:ext uri="{BB962C8B-B14F-4D97-AF65-F5344CB8AC3E}">
        <p14:creationId xmlns:p14="http://schemas.microsoft.com/office/powerpoint/2010/main" val="301290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84879-FB69-127D-D549-1BD2822AA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DCCCF-800B-A099-354D-63CAD0A0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核心功能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B9F9B1-EB85-7AA4-1DCD-AE2DD5D7F6EF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82E6B6-71FD-C4FA-8A12-0FA93CAC79AC}"/>
              </a:ext>
            </a:extLst>
          </p:cNvPr>
          <p:cNvSpPr txBox="1"/>
          <p:nvPr/>
        </p:nvSpPr>
        <p:spPr>
          <a:xfrm>
            <a:off x="81451" y="936508"/>
            <a:ext cx="322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拓展功能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582354-2781-A1C2-B392-634B0A79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837" y="1991194"/>
            <a:ext cx="8217348" cy="3548941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06374CF1-277A-7615-5835-85E988C6C016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329CAFB-E83C-3790-FC8D-5FE8FC561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AAACC2AE-EA92-6D1F-DD6D-5047A618E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0111701D-9F4E-FE87-183A-5CB75D559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88" y="2395701"/>
            <a:ext cx="1437371" cy="87055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2E5600A-560C-96F0-810B-A0CA989CA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5" y="3466556"/>
            <a:ext cx="1323221" cy="79890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26CCD2-F6B2-7FB6-86F8-4ACF8CFE3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562" y="1169988"/>
            <a:ext cx="1687589" cy="101121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699D7185-AA1D-ADD9-9AE2-60E933C84C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6" y="1169988"/>
            <a:ext cx="1687589" cy="101601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89E8292-2614-CCE6-9E2D-D8A60A086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980" y="1169988"/>
            <a:ext cx="1651997" cy="101601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EA9A466-4CDE-3018-892F-517822EEC6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56" y="4653103"/>
            <a:ext cx="1469971" cy="88703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41E89B2A-5683-D699-7650-5EE5895359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373" y="4356213"/>
            <a:ext cx="1336086" cy="79890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D989F5E-DC4D-8654-E518-A9EFAFAB24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682" y="5302674"/>
            <a:ext cx="1335689" cy="79890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D84881E-D553-39EF-0536-EFA10B4376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795" y="6132382"/>
            <a:ext cx="335106" cy="574468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E664C39-8DF0-5F78-33C8-8CB4D1496E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477" y="6116246"/>
            <a:ext cx="335106" cy="574468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5AA124A9-E87B-B110-3E11-983CF9E2C1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1240" y="2606468"/>
            <a:ext cx="1564387" cy="94481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1860A53-9242-D15F-4045-53C4E7B3CA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90410" y="3613953"/>
            <a:ext cx="1469972" cy="89532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4C2E187-7020-D238-C05C-9DDBEE287F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91" y="5302674"/>
            <a:ext cx="1442604" cy="8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14E1B-19CE-47FC-29D5-60DDF7D8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F2140D-A6AF-7458-0B47-A419CD5FF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44" y="0"/>
            <a:ext cx="5544593" cy="68636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F6BF544-1E94-B4DC-BBE6-AF729C4B1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43" y="-5638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类的设计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8F000F-AC53-9604-AA5F-84E81E7DF05A}"/>
              </a:ext>
            </a:extLst>
          </p:cNvPr>
          <p:cNvSpPr/>
          <p:nvPr/>
        </p:nvSpPr>
        <p:spPr>
          <a:xfrm>
            <a:off x="0" y="806450"/>
            <a:ext cx="5969000" cy="6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632E7E-1EC1-4969-7206-D24D99714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6" y="3320784"/>
            <a:ext cx="3517898" cy="34472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40588F-4C35-01A4-2BBF-B8469453A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" y="1068468"/>
            <a:ext cx="3382266" cy="225231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F1CC2B9-4497-924D-B32C-53EDDE2529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243" y="5226504"/>
            <a:ext cx="1407943" cy="1325563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42551115-DE7C-F2AB-F0CB-13D91EB75B58}"/>
              </a:ext>
            </a:extLst>
          </p:cNvPr>
          <p:cNvGrpSpPr/>
          <p:nvPr/>
        </p:nvGrpSpPr>
        <p:grpSpPr>
          <a:xfrm>
            <a:off x="10789922" y="55450"/>
            <a:ext cx="1323002" cy="376202"/>
            <a:chOff x="9532625" y="78745"/>
            <a:chExt cx="2461638" cy="699978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F7A6D2FC-485C-C6D7-E84D-6B5EB29E7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275" y="149216"/>
              <a:ext cx="1653988" cy="57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0BE3DB18-852B-43B0-BCD0-B5ECBAEFA9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2625" y="78745"/>
              <a:ext cx="699978" cy="699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79DEBBF-9BEF-2DFE-EC38-3B67F2A4E6AD}"/>
              </a:ext>
            </a:extLst>
          </p:cNvPr>
          <p:cNvSpPr txBox="1"/>
          <p:nvPr/>
        </p:nvSpPr>
        <p:spPr>
          <a:xfrm>
            <a:off x="2828342" y="344743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468B9CC-7DE3-95DB-3008-645D48630184}"/>
              </a:ext>
            </a:extLst>
          </p:cNvPr>
          <p:cNvSpPr txBox="1"/>
          <p:nvPr/>
        </p:nvSpPr>
        <p:spPr>
          <a:xfrm>
            <a:off x="3005209" y="393953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单例</a:t>
            </a:r>
          </a:p>
        </p:txBody>
      </p:sp>
    </p:spTree>
    <p:extLst>
      <p:ext uri="{BB962C8B-B14F-4D97-AF65-F5344CB8AC3E}">
        <p14:creationId xmlns:p14="http://schemas.microsoft.com/office/powerpoint/2010/main" val="1410173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523</Words>
  <Application>Microsoft Office PowerPoint</Application>
  <PresentationFormat>宽屏</PresentationFormat>
  <Paragraphs>87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-apple-system</vt:lpstr>
      <vt:lpstr>等线</vt:lpstr>
      <vt:lpstr>等线 Light</vt:lpstr>
      <vt:lpstr>微软雅黑</vt:lpstr>
      <vt:lpstr>Arial</vt:lpstr>
      <vt:lpstr>Segoe UI Black</vt:lpstr>
      <vt:lpstr>Office 主题​​</vt:lpstr>
      <vt:lpstr>Stardew Valley</vt:lpstr>
      <vt:lpstr>项目简介</vt:lpstr>
      <vt:lpstr>贡献与分工</vt:lpstr>
      <vt:lpstr>技术架构</vt:lpstr>
      <vt:lpstr>项目特色&amp;优势</vt:lpstr>
      <vt:lpstr>项目特色&amp;优势</vt:lpstr>
      <vt:lpstr>项目特色&amp;优势</vt:lpstr>
      <vt:lpstr>核心功能</vt:lpstr>
      <vt:lpstr>类的设计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    恳请批评指正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8618735627866</dc:creator>
  <cp:lastModifiedBy>1057049426@qq.com</cp:lastModifiedBy>
  <cp:revision>14</cp:revision>
  <dcterms:created xsi:type="dcterms:W3CDTF">2024-12-22T01:12:24Z</dcterms:created>
  <dcterms:modified xsi:type="dcterms:W3CDTF">2024-12-22T09:04:08Z</dcterms:modified>
</cp:coreProperties>
</file>